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8229600" cx="14630400"/>
  <p:notesSz cx="8229600" cy="14630400"/>
  <p:embeddedFontLst>
    <p:embeddedFont>
      <p:font typeface="Marcellus"/>
      <p:regular r:id="rId11"/>
    </p:embeddedFont>
    <p:embeddedFont>
      <p:font typeface="Montserrat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arcellus-regular.fntdata"/><Relationship Id="rId10" Type="http://schemas.openxmlformats.org/officeDocument/2006/relationships/slide" Target="slides/slide6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" name="Google Shape;3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" name="Google Shape;3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17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" name="Google Shape;3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9"/>
          <p:cNvSpPr/>
          <p:nvPr/>
        </p:nvSpPr>
        <p:spPr>
          <a:xfrm>
            <a:off x="6280190" y="2378273"/>
            <a:ext cx="7556421" cy="2543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Naive Bayes: The Deceptively Simple Classifier</a:t>
            </a:r>
            <a:endParaRPr b="0" i="0" sz="5100" u="none" cap="none" strike="noStrike"/>
          </a:p>
        </p:txBody>
      </p:sp>
      <p:sp>
        <p:nvSpPr>
          <p:cNvPr id="36" name="Google Shape;36;p9"/>
          <p:cNvSpPr/>
          <p:nvPr/>
        </p:nvSpPr>
        <p:spPr>
          <a:xfrm>
            <a:off x="6280190" y="5261610"/>
            <a:ext cx="7556421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 probabilistic machine learning algorithm that's both beautifully simple and surprisingly powerful for real-world classification tasks.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>
            <a:off x="793790" y="1761292"/>
            <a:ext cx="5216962" cy="678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100"/>
              <a:buFont typeface="Marcellus"/>
              <a:buNone/>
            </a:pPr>
            <a:r>
              <a:rPr b="0" i="0" lang="en-US" sz="4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What is Naive Bayes?</a:t>
            </a:r>
            <a:endParaRPr b="0" i="0" sz="4100" u="none" cap="none" strike="noStrike"/>
          </a:p>
        </p:txBody>
      </p:sp>
      <p:sp>
        <p:nvSpPr>
          <p:cNvPr id="43" name="Google Shape;43;p10"/>
          <p:cNvSpPr/>
          <p:nvPr/>
        </p:nvSpPr>
        <p:spPr>
          <a:xfrm>
            <a:off x="793800" y="2983700"/>
            <a:ext cx="60477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Naive Bayes is a probability-based classifier that predicts the class with the highest likelihood given your features. It's built on </a:t>
            </a:r>
            <a:r>
              <a:rPr b="1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Bayes' Theorem</a:t>
            </a: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and makes one bold assumption: all features are independent of each other.</a:t>
            </a:r>
            <a:endParaRPr b="0" i="0" sz="1750" u="none" cap="none" strike="noStrike"/>
          </a:p>
        </p:txBody>
      </p:sp>
      <p:sp>
        <p:nvSpPr>
          <p:cNvPr id="44" name="Google Shape;44;p10"/>
          <p:cNvSpPr/>
          <p:nvPr/>
        </p:nvSpPr>
        <p:spPr>
          <a:xfrm>
            <a:off x="793800" y="5301025"/>
            <a:ext cx="6047700" cy="16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This independence assumption is charmingly optimistic—features in real data are rarely independent—but somehow, </a:t>
            </a:r>
            <a:r>
              <a:rPr b="0" i="0" lang="en-US" sz="1750" u="none" cap="none" strike="noStrike">
                <a:solidFill>
                  <a:srgbClr val="FF954F"/>
                </a:solidFill>
                <a:latin typeface="Montserrat"/>
                <a:ea typeface="Montserrat"/>
                <a:cs typeface="Montserrat"/>
                <a:sym typeface="Montserrat"/>
              </a:rPr>
              <a:t>the algorithm still works remarkably well</a:t>
            </a: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750" u="none" cap="none" strike="noStrike"/>
          </a:p>
        </p:txBody>
      </p:sp>
      <p:pic>
        <p:nvPicPr>
          <p:cNvPr descr="preencoded.png" id="45" name="Google Shape;4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9776" y="2681225"/>
            <a:ext cx="6907150" cy="37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/>
          <p:nvPr/>
        </p:nvSpPr>
        <p:spPr>
          <a:xfrm>
            <a:off x="8959096" y="5969318"/>
            <a:ext cx="4885015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661392" y="519708"/>
            <a:ext cx="6816685" cy="565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400"/>
              <a:buFont typeface="Marcellus"/>
              <a:buNone/>
            </a:pPr>
            <a:r>
              <a:rPr b="0" i="0" lang="en-US" sz="34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The Core Idea: Flipping Bayes' Rule</a:t>
            </a:r>
            <a:endParaRPr b="0" i="0" sz="3400" u="none" cap="none" strike="noStrike"/>
          </a:p>
        </p:txBody>
      </p:sp>
      <p:pic>
        <p:nvPicPr>
          <p:cNvPr descr="preencoded.png" id="53" name="Google Shape;5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400" y="1580799"/>
            <a:ext cx="6147900" cy="54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/>
          <p:nvPr/>
        </p:nvSpPr>
        <p:spPr>
          <a:xfrm>
            <a:off x="7277917" y="1580800"/>
            <a:ext cx="3663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arcellus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b="0" i="0" sz="1450" u="none" cap="none" strike="noStrike"/>
          </a:p>
        </p:txBody>
      </p:sp>
      <p:sp>
        <p:nvSpPr>
          <p:cNvPr id="55" name="Google Shape;55;p11"/>
          <p:cNvSpPr/>
          <p:nvPr/>
        </p:nvSpPr>
        <p:spPr>
          <a:xfrm>
            <a:off x="7277933" y="1888450"/>
            <a:ext cx="6698575" cy="2286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1"/>
          <p:cNvSpPr/>
          <p:nvPr/>
        </p:nvSpPr>
        <p:spPr>
          <a:xfrm>
            <a:off x="7277933" y="2028587"/>
            <a:ext cx="2716768" cy="3531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95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100"/>
              <a:buFont typeface="Marcellus"/>
              <a:buNone/>
            </a:pPr>
            <a:r>
              <a:rPr b="0" i="0" lang="en-US" sz="21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Observe the features</a:t>
            </a:r>
            <a:endParaRPr b="0" i="0" sz="2100" u="none" cap="none" strike="noStrike"/>
          </a:p>
        </p:txBody>
      </p:sp>
      <p:sp>
        <p:nvSpPr>
          <p:cNvPr id="57" name="Google Shape;57;p11"/>
          <p:cNvSpPr/>
          <p:nvPr/>
        </p:nvSpPr>
        <p:spPr>
          <a:xfrm>
            <a:off x="7277933" y="2570678"/>
            <a:ext cx="6698575" cy="245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You have data points with multiple attributes</a:t>
            </a:r>
            <a:endParaRPr b="0" i="0" sz="1450" u="none" cap="none" strike="noStrike"/>
          </a:p>
        </p:txBody>
      </p:sp>
      <p:sp>
        <p:nvSpPr>
          <p:cNvPr id="58" name="Google Shape;58;p11"/>
          <p:cNvSpPr/>
          <p:nvPr/>
        </p:nvSpPr>
        <p:spPr>
          <a:xfrm>
            <a:off x="7277916" y="3146950"/>
            <a:ext cx="3663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arcellus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b="0" i="0" sz="1450" u="none" cap="none" strike="noStrike"/>
          </a:p>
        </p:txBody>
      </p:sp>
      <p:sp>
        <p:nvSpPr>
          <p:cNvPr id="59" name="Google Shape;59;p11"/>
          <p:cNvSpPr/>
          <p:nvPr/>
        </p:nvSpPr>
        <p:spPr>
          <a:xfrm>
            <a:off x="7277933" y="3454598"/>
            <a:ext cx="6698575" cy="2286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1"/>
          <p:cNvSpPr/>
          <p:nvPr/>
        </p:nvSpPr>
        <p:spPr>
          <a:xfrm>
            <a:off x="7277933" y="3594735"/>
            <a:ext cx="3430191" cy="3531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95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100"/>
              <a:buFont typeface="Marcellus"/>
              <a:buNone/>
            </a:pPr>
            <a:r>
              <a:rPr b="0" i="0" lang="en-US" sz="21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Compute P(Class | Features)</a:t>
            </a:r>
            <a:endParaRPr b="0" i="0" sz="2100" u="none" cap="none" strike="noStrike"/>
          </a:p>
        </p:txBody>
      </p:sp>
      <p:sp>
        <p:nvSpPr>
          <p:cNvPr id="61" name="Google Shape;61;p11"/>
          <p:cNvSpPr/>
          <p:nvPr/>
        </p:nvSpPr>
        <p:spPr>
          <a:xfrm>
            <a:off x="7277933" y="4136827"/>
            <a:ext cx="6698575" cy="245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Calculate the probability of each class given those features</a:t>
            </a:r>
            <a:endParaRPr b="0" i="0" sz="1450" u="none" cap="none" strike="noStrike"/>
          </a:p>
        </p:txBody>
      </p:sp>
      <p:sp>
        <p:nvSpPr>
          <p:cNvPr id="62" name="Google Shape;62;p11"/>
          <p:cNvSpPr/>
          <p:nvPr/>
        </p:nvSpPr>
        <p:spPr>
          <a:xfrm>
            <a:off x="7277919" y="4713100"/>
            <a:ext cx="3663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arcellus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b="0" i="0" sz="1450" u="none" cap="none" strike="noStrike"/>
          </a:p>
        </p:txBody>
      </p:sp>
      <p:sp>
        <p:nvSpPr>
          <p:cNvPr id="63" name="Google Shape;63;p11"/>
          <p:cNvSpPr/>
          <p:nvPr/>
        </p:nvSpPr>
        <p:spPr>
          <a:xfrm>
            <a:off x="7277933" y="5020747"/>
            <a:ext cx="6698575" cy="2286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1"/>
          <p:cNvSpPr/>
          <p:nvPr/>
        </p:nvSpPr>
        <p:spPr>
          <a:xfrm>
            <a:off x="7277933" y="5160883"/>
            <a:ext cx="2716768" cy="3531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95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100"/>
              <a:buFont typeface="Marcellus"/>
              <a:buNone/>
            </a:pPr>
            <a:r>
              <a:rPr b="0" i="0" lang="en-US" sz="21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Pick the winner</a:t>
            </a:r>
            <a:endParaRPr b="0" i="0" sz="2100" u="none" cap="none" strike="noStrike"/>
          </a:p>
        </p:txBody>
      </p:sp>
      <p:sp>
        <p:nvSpPr>
          <p:cNvPr id="65" name="Google Shape;65;p11"/>
          <p:cNvSpPr/>
          <p:nvPr/>
        </p:nvSpPr>
        <p:spPr>
          <a:xfrm>
            <a:off x="7277933" y="5702975"/>
            <a:ext cx="6698575" cy="245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Choose the class with the highest posterior probability</a:t>
            </a:r>
            <a:endParaRPr b="0" i="0" sz="1450" u="none" cap="none" strike="noStrike"/>
          </a:p>
        </p:txBody>
      </p:sp>
      <p:sp>
        <p:nvSpPr>
          <p:cNvPr id="66" name="Google Shape;66;p11"/>
          <p:cNvSpPr/>
          <p:nvPr/>
        </p:nvSpPr>
        <p:spPr>
          <a:xfrm>
            <a:off x="661342" y="7434507"/>
            <a:ext cx="13307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The question Naive Bayes answers: "If I see these features, which class is most likely?"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/>
          <p:nvPr/>
        </p:nvSpPr>
        <p:spPr>
          <a:xfrm>
            <a:off x="793790" y="2123361"/>
            <a:ext cx="10541318" cy="678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100"/>
              <a:buFont typeface="Marcellus"/>
              <a:buNone/>
            </a:pPr>
            <a:r>
              <a:rPr b="0" i="0" lang="en-US" sz="4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Why "Naive"? The Independence Assumption</a:t>
            </a:r>
            <a:endParaRPr b="0" i="0" sz="4100" u="none" cap="none" strike="noStrike"/>
          </a:p>
        </p:txBody>
      </p:sp>
      <p:sp>
        <p:nvSpPr>
          <p:cNvPr id="73" name="Google Shape;73;p12"/>
          <p:cNvSpPr/>
          <p:nvPr/>
        </p:nvSpPr>
        <p:spPr>
          <a:xfrm>
            <a:off x="793790" y="3255169"/>
            <a:ext cx="4196358" cy="2850952"/>
          </a:xfrm>
          <a:prstGeom prst="roundRect">
            <a:avLst>
              <a:gd fmla="val 3342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2"/>
          <p:cNvSpPr/>
          <p:nvPr/>
        </p:nvSpPr>
        <p:spPr>
          <a:xfrm>
            <a:off x="1043464" y="3504843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5" name="Google Shape;7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0630" y="3692009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2"/>
          <p:cNvSpPr/>
          <p:nvPr/>
        </p:nvSpPr>
        <p:spPr>
          <a:xfrm>
            <a:off x="1043464" y="4412099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The Assumption</a:t>
            </a:r>
            <a:endParaRPr b="0" i="0" sz="2550" u="none" cap="none" strike="noStrike"/>
          </a:p>
        </p:txBody>
      </p:sp>
      <p:sp>
        <p:nvSpPr>
          <p:cNvPr id="77" name="Google Shape;77;p12"/>
          <p:cNvSpPr/>
          <p:nvPr/>
        </p:nvSpPr>
        <p:spPr>
          <a:xfrm>
            <a:off x="1043464" y="4972050"/>
            <a:ext cx="3697010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All features are </a:t>
            </a:r>
            <a:r>
              <a:rPr b="1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independent</a:t>
            </a: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given the class label</a:t>
            </a:r>
            <a:endParaRPr b="0" i="0" sz="1750" u="none" cap="none" strike="noStrike"/>
          </a:p>
        </p:txBody>
      </p:sp>
      <p:sp>
        <p:nvSpPr>
          <p:cNvPr id="78" name="Google Shape;78;p12"/>
          <p:cNvSpPr/>
          <p:nvPr/>
        </p:nvSpPr>
        <p:spPr>
          <a:xfrm>
            <a:off x="5216962" y="3255169"/>
            <a:ext cx="4196358" cy="2850952"/>
          </a:xfrm>
          <a:prstGeom prst="roundRect">
            <a:avLst>
              <a:gd fmla="val 3342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2"/>
          <p:cNvSpPr/>
          <p:nvPr/>
        </p:nvSpPr>
        <p:spPr>
          <a:xfrm>
            <a:off x="5466636" y="3504843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0" name="Google Shape;8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3802" y="3692009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/>
          <p:nvPr/>
        </p:nvSpPr>
        <p:spPr>
          <a:xfrm>
            <a:off x="5466636" y="4412099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Reality Check</a:t>
            </a:r>
            <a:endParaRPr b="0" i="0" sz="2550" u="none" cap="none" strike="noStrike"/>
          </a:p>
        </p:txBody>
      </p:sp>
      <p:sp>
        <p:nvSpPr>
          <p:cNvPr id="82" name="Google Shape;82;p12"/>
          <p:cNvSpPr/>
          <p:nvPr/>
        </p:nvSpPr>
        <p:spPr>
          <a:xfrm>
            <a:off x="5466636" y="4972050"/>
            <a:ext cx="3697010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Words in a sentence are clearly related and context-dependent</a:t>
            </a:r>
            <a:endParaRPr b="0" i="0" sz="1750" u="none" cap="none" strike="noStrike"/>
          </a:p>
        </p:txBody>
      </p:sp>
      <p:sp>
        <p:nvSpPr>
          <p:cNvPr id="83" name="Google Shape;83;p12"/>
          <p:cNvSpPr/>
          <p:nvPr/>
        </p:nvSpPr>
        <p:spPr>
          <a:xfrm>
            <a:off x="9640133" y="3255169"/>
            <a:ext cx="4196358" cy="2850952"/>
          </a:xfrm>
          <a:prstGeom prst="roundRect">
            <a:avLst>
              <a:gd fmla="val 3342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2"/>
          <p:cNvSpPr/>
          <p:nvPr/>
        </p:nvSpPr>
        <p:spPr>
          <a:xfrm>
            <a:off x="9889808" y="3504843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5" name="Google Shape;8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76974" y="3692009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2"/>
          <p:cNvSpPr/>
          <p:nvPr/>
        </p:nvSpPr>
        <p:spPr>
          <a:xfrm>
            <a:off x="9889808" y="4412099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The Surprise</a:t>
            </a:r>
            <a:endParaRPr b="0" i="0" sz="2550" u="none" cap="none" strike="noStrike"/>
          </a:p>
        </p:txBody>
      </p:sp>
      <p:sp>
        <p:nvSpPr>
          <p:cNvPr id="87" name="Google Shape;87;p12"/>
          <p:cNvSpPr/>
          <p:nvPr/>
        </p:nvSpPr>
        <p:spPr>
          <a:xfrm>
            <a:off x="9889808" y="4972050"/>
            <a:ext cx="3697010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Despite this naive view, the model performs </a:t>
            </a:r>
            <a:r>
              <a:rPr b="0" i="0" lang="en-US" sz="1750" u="none" cap="none" strike="noStrike">
                <a:solidFill>
                  <a:srgbClr val="FF954F"/>
                </a:solidFill>
                <a:latin typeface="Montserrat"/>
                <a:ea typeface="Montserrat"/>
                <a:cs typeface="Montserrat"/>
                <a:sym typeface="Montserrat"/>
              </a:rPr>
              <a:t>exceptionally well</a:t>
            </a: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in practice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/>
          <p:nvPr/>
        </p:nvSpPr>
        <p:spPr>
          <a:xfrm>
            <a:off x="793790" y="1283851"/>
            <a:ext cx="8166259" cy="678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100"/>
              <a:buFont typeface="Marcellus"/>
              <a:buNone/>
            </a:pPr>
            <a:r>
              <a:rPr b="0" i="0" lang="en-US" sz="4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Intuition: Spam Detection Example</a:t>
            </a:r>
            <a:endParaRPr b="0" i="0" sz="4100" u="none" cap="none" strike="noStrike"/>
          </a:p>
        </p:txBody>
      </p:sp>
      <p:pic>
        <p:nvPicPr>
          <p:cNvPr descr="preencoded.png" id="94" name="Google Shape;9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593" y="2557343"/>
            <a:ext cx="4133255" cy="413325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/>
          <p:nvPr/>
        </p:nvSpPr>
        <p:spPr>
          <a:xfrm>
            <a:off x="6919674" y="2529007"/>
            <a:ext cx="3985379" cy="508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147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050"/>
              <a:buFont typeface="Marcellus"/>
              <a:buNone/>
            </a:pPr>
            <a:r>
              <a:rPr b="0" i="0" lang="en-US" sz="30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Imagine an email with:</a:t>
            </a:r>
            <a:endParaRPr b="0" i="0" sz="3050" u="none" cap="none" strike="noStrike"/>
          </a:p>
        </p:txBody>
      </p:sp>
      <p:sp>
        <p:nvSpPr>
          <p:cNvPr id="96" name="Google Shape;96;p13"/>
          <p:cNvSpPr/>
          <p:nvPr/>
        </p:nvSpPr>
        <p:spPr>
          <a:xfrm>
            <a:off x="6919674" y="3264337"/>
            <a:ext cx="6924437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r>
              <a:rPr b="1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offer</a:t>
            </a: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endParaRPr b="0" i="0" sz="1750" u="none" cap="none" strike="noStrike"/>
          </a:p>
        </p:txBody>
      </p:sp>
      <p:sp>
        <p:nvSpPr>
          <p:cNvPr id="97" name="Google Shape;97;p13"/>
          <p:cNvSpPr/>
          <p:nvPr/>
        </p:nvSpPr>
        <p:spPr>
          <a:xfrm>
            <a:off x="6919674" y="3638431"/>
            <a:ext cx="6924437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r>
              <a:rPr b="1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lottery</a:t>
            </a: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endParaRPr b="0" i="0" sz="1750" u="none" cap="none" strike="noStrike"/>
          </a:p>
        </p:txBody>
      </p:sp>
      <p:sp>
        <p:nvSpPr>
          <p:cNvPr id="98" name="Google Shape;98;p13"/>
          <p:cNvSpPr/>
          <p:nvPr/>
        </p:nvSpPr>
        <p:spPr>
          <a:xfrm>
            <a:off x="6919674" y="4012525"/>
            <a:ext cx="6924437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r>
              <a:rPr b="1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prize</a:t>
            </a: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endParaRPr b="0" i="0" sz="1750" u="none" cap="none" strike="noStrike"/>
          </a:p>
        </p:txBody>
      </p:sp>
      <p:sp>
        <p:nvSpPr>
          <p:cNvPr id="99" name="Google Shape;99;p13"/>
          <p:cNvSpPr/>
          <p:nvPr/>
        </p:nvSpPr>
        <p:spPr>
          <a:xfrm>
            <a:off x="6919674" y="4511397"/>
            <a:ext cx="6924437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Naive Bayes treats each word as independent, multiplies their individual spam probabilities together, and—boom—the spam probability </a:t>
            </a:r>
            <a:r>
              <a:rPr b="0" i="0" lang="en-US" sz="1750" u="none" cap="none" strike="noStrike">
                <a:solidFill>
                  <a:srgbClr val="FF954F"/>
                </a:solidFill>
                <a:latin typeface="Montserrat"/>
                <a:ea typeface="Montserrat"/>
                <a:cs typeface="Montserrat"/>
                <a:sym typeface="Montserrat"/>
              </a:rPr>
              <a:t>shoots up</a:t>
            </a: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/>
          <p:nvPr/>
        </p:nvSpPr>
        <p:spPr>
          <a:xfrm>
            <a:off x="672822" y="528638"/>
            <a:ext cx="4906328" cy="574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450"/>
              <a:buFont typeface="Marcellus"/>
              <a:buNone/>
            </a:pPr>
            <a:r>
              <a:rPr b="0" i="0" lang="en-US" sz="34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Strengths vs. Weaknesses</a:t>
            </a:r>
            <a:endParaRPr b="0" i="0" sz="3450" u="none" cap="none" strike="noStrike"/>
          </a:p>
        </p:txBody>
      </p:sp>
      <p:sp>
        <p:nvSpPr>
          <p:cNvPr id="106" name="Google Shape;106;p14"/>
          <p:cNvSpPr/>
          <p:nvPr/>
        </p:nvSpPr>
        <p:spPr>
          <a:xfrm>
            <a:off x="672822" y="1776293"/>
            <a:ext cx="6546294" cy="1419939"/>
          </a:xfrm>
          <a:prstGeom prst="roundRect">
            <a:avLst>
              <a:gd fmla="val 7728" name="adj"/>
            </a:avLst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672822" y="1753433"/>
            <a:ext cx="6546294" cy="91440"/>
          </a:xfrm>
          <a:prstGeom prst="roundRect">
            <a:avLst>
              <a:gd fmla="val 88305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3657600" y="1487924"/>
            <a:ext cx="576739" cy="576739"/>
          </a:xfrm>
          <a:prstGeom prst="roundRect">
            <a:avLst>
              <a:gd fmla="val 158547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9" name="Google Shape;10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0598" y="1660922"/>
            <a:ext cx="230624" cy="23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/>
          <p:nvPr/>
        </p:nvSpPr>
        <p:spPr>
          <a:xfrm>
            <a:off x="887849" y="2256830"/>
            <a:ext cx="2763560" cy="359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2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150"/>
              <a:buFont typeface="Marcellus"/>
              <a:buNone/>
            </a:pPr>
            <a:r>
              <a:rPr b="0" i="0" lang="en-US" sz="21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Blazing fast</a:t>
            </a:r>
            <a:endParaRPr b="0" i="0" sz="2150" u="none" cap="none" strike="noStrike"/>
          </a:p>
        </p:txBody>
      </p:sp>
      <p:sp>
        <p:nvSpPr>
          <p:cNvPr id="111" name="Google Shape;111;p14"/>
          <p:cNvSpPr/>
          <p:nvPr/>
        </p:nvSpPr>
        <p:spPr>
          <a:xfrm>
            <a:off x="887849" y="2731294"/>
            <a:ext cx="6116241" cy="249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Trains and predicts in milliseconds</a:t>
            </a:r>
            <a:endParaRPr b="0" i="0" sz="1500" u="none" cap="none" strike="noStrike"/>
          </a:p>
        </p:txBody>
      </p:sp>
      <p:sp>
        <p:nvSpPr>
          <p:cNvPr id="112" name="Google Shape;112;p14"/>
          <p:cNvSpPr/>
          <p:nvPr/>
        </p:nvSpPr>
        <p:spPr>
          <a:xfrm>
            <a:off x="7411283" y="1776293"/>
            <a:ext cx="6546294" cy="1419939"/>
          </a:xfrm>
          <a:prstGeom prst="roundRect">
            <a:avLst>
              <a:gd fmla="val 7728" name="adj"/>
            </a:avLst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7411283" y="1753433"/>
            <a:ext cx="6546294" cy="91440"/>
          </a:xfrm>
          <a:prstGeom prst="roundRect">
            <a:avLst>
              <a:gd fmla="val 88305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4"/>
          <p:cNvSpPr/>
          <p:nvPr/>
        </p:nvSpPr>
        <p:spPr>
          <a:xfrm>
            <a:off x="10396061" y="1487924"/>
            <a:ext cx="576739" cy="576739"/>
          </a:xfrm>
          <a:prstGeom prst="roundRect">
            <a:avLst>
              <a:gd fmla="val 158547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5" name="Google Shape;11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69059" y="1660922"/>
            <a:ext cx="230624" cy="23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/>
          <p:nvPr/>
        </p:nvSpPr>
        <p:spPr>
          <a:xfrm>
            <a:off x="7626310" y="2256830"/>
            <a:ext cx="2763560" cy="359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2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150"/>
              <a:buFont typeface="Marcellus"/>
              <a:buNone/>
            </a:pPr>
            <a:r>
              <a:rPr b="0" i="0" lang="en-US" sz="21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Lightweight</a:t>
            </a:r>
            <a:endParaRPr b="0" i="0" sz="2150" u="none" cap="none" strike="noStrike"/>
          </a:p>
        </p:txBody>
      </p:sp>
      <p:sp>
        <p:nvSpPr>
          <p:cNvPr id="117" name="Google Shape;117;p14"/>
          <p:cNvSpPr/>
          <p:nvPr/>
        </p:nvSpPr>
        <p:spPr>
          <a:xfrm>
            <a:off x="7626310" y="2731294"/>
            <a:ext cx="6116241" cy="249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Minimal memory and computational needs</a:t>
            </a:r>
            <a:endParaRPr b="0" i="0" sz="1500" u="none" cap="none" strike="noStrike"/>
          </a:p>
        </p:txBody>
      </p:sp>
      <p:sp>
        <p:nvSpPr>
          <p:cNvPr id="118" name="Google Shape;118;p14"/>
          <p:cNvSpPr/>
          <p:nvPr/>
        </p:nvSpPr>
        <p:spPr>
          <a:xfrm>
            <a:off x="672822" y="3676769"/>
            <a:ext cx="6546294" cy="1419939"/>
          </a:xfrm>
          <a:prstGeom prst="roundRect">
            <a:avLst>
              <a:gd fmla="val 7728" name="adj"/>
            </a:avLst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4"/>
          <p:cNvSpPr/>
          <p:nvPr/>
        </p:nvSpPr>
        <p:spPr>
          <a:xfrm>
            <a:off x="672822" y="3653909"/>
            <a:ext cx="6546294" cy="91440"/>
          </a:xfrm>
          <a:prstGeom prst="roundRect">
            <a:avLst>
              <a:gd fmla="val 88305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4"/>
          <p:cNvSpPr/>
          <p:nvPr/>
        </p:nvSpPr>
        <p:spPr>
          <a:xfrm>
            <a:off x="3657600" y="3388400"/>
            <a:ext cx="576739" cy="576739"/>
          </a:xfrm>
          <a:prstGeom prst="roundRect">
            <a:avLst>
              <a:gd fmla="val 158547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1" name="Google Shape;12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0598" y="3561398"/>
            <a:ext cx="230624" cy="23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/>
          <p:nvPr/>
        </p:nvSpPr>
        <p:spPr>
          <a:xfrm>
            <a:off x="887849" y="4157305"/>
            <a:ext cx="2843689" cy="359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2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150"/>
              <a:buFont typeface="Marcellus"/>
              <a:buNone/>
            </a:pPr>
            <a:r>
              <a:rPr b="0" i="0" lang="en-US" sz="21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High-dimensional hero</a:t>
            </a:r>
            <a:endParaRPr b="0" i="0" sz="2150" u="none" cap="none" strike="noStrike"/>
          </a:p>
        </p:txBody>
      </p:sp>
      <p:sp>
        <p:nvSpPr>
          <p:cNvPr id="123" name="Google Shape;123;p14"/>
          <p:cNvSpPr/>
          <p:nvPr/>
        </p:nvSpPr>
        <p:spPr>
          <a:xfrm>
            <a:off x="887849" y="4631769"/>
            <a:ext cx="6116241" cy="249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Handles thousands of features effortlessly</a:t>
            </a:r>
            <a:endParaRPr b="0" i="0" sz="1500" u="none" cap="none" strike="noStrike"/>
          </a:p>
        </p:txBody>
      </p:sp>
      <p:sp>
        <p:nvSpPr>
          <p:cNvPr id="124" name="Google Shape;124;p14"/>
          <p:cNvSpPr/>
          <p:nvPr/>
        </p:nvSpPr>
        <p:spPr>
          <a:xfrm>
            <a:off x="7411283" y="3676769"/>
            <a:ext cx="6546294" cy="1419939"/>
          </a:xfrm>
          <a:prstGeom prst="roundRect">
            <a:avLst>
              <a:gd fmla="val 7728" name="adj"/>
            </a:avLst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4"/>
          <p:cNvSpPr/>
          <p:nvPr/>
        </p:nvSpPr>
        <p:spPr>
          <a:xfrm>
            <a:off x="7411283" y="3653909"/>
            <a:ext cx="6546294" cy="91440"/>
          </a:xfrm>
          <a:prstGeom prst="roundRect">
            <a:avLst>
              <a:gd fmla="val 88305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4"/>
          <p:cNvSpPr/>
          <p:nvPr/>
        </p:nvSpPr>
        <p:spPr>
          <a:xfrm>
            <a:off x="10396061" y="3388400"/>
            <a:ext cx="576739" cy="576739"/>
          </a:xfrm>
          <a:prstGeom prst="roundRect">
            <a:avLst>
              <a:gd fmla="val 158547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7" name="Google Shape;12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69059" y="3561398"/>
            <a:ext cx="230624" cy="23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4"/>
          <p:cNvSpPr/>
          <p:nvPr/>
        </p:nvSpPr>
        <p:spPr>
          <a:xfrm>
            <a:off x="7626310" y="4157305"/>
            <a:ext cx="2763560" cy="359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2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150"/>
              <a:buFont typeface="Marcellus"/>
              <a:buNone/>
            </a:pPr>
            <a:r>
              <a:rPr b="0" i="0" lang="en-US" sz="21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NLP champion</a:t>
            </a:r>
            <a:endParaRPr b="0" i="0" sz="2150" u="none" cap="none" strike="noStrike"/>
          </a:p>
        </p:txBody>
      </p:sp>
      <p:sp>
        <p:nvSpPr>
          <p:cNvPr id="129" name="Google Shape;129;p14"/>
          <p:cNvSpPr/>
          <p:nvPr/>
        </p:nvSpPr>
        <p:spPr>
          <a:xfrm>
            <a:off x="7626310" y="4631769"/>
            <a:ext cx="6116241" cy="249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Shines in text classification and spam filtering</a:t>
            </a:r>
            <a:endParaRPr b="0" i="0" sz="1500" u="none" cap="none" strike="noStrike"/>
          </a:p>
        </p:txBody>
      </p:sp>
      <p:sp>
        <p:nvSpPr>
          <p:cNvPr id="130" name="Google Shape;130;p14"/>
          <p:cNvSpPr/>
          <p:nvPr/>
        </p:nvSpPr>
        <p:spPr>
          <a:xfrm>
            <a:off x="672822" y="5385078"/>
            <a:ext cx="3316248" cy="438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846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600"/>
              <a:buFont typeface="Marcellus"/>
              <a:buNone/>
            </a:pPr>
            <a:r>
              <a:rPr b="0" i="0" lang="en-US" sz="26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Weaknesses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⚠️</a:t>
            </a:r>
            <a:endParaRPr b="0" i="0" sz="2600" u="none" cap="none" strike="noStrike"/>
          </a:p>
        </p:txBody>
      </p:sp>
      <p:sp>
        <p:nvSpPr>
          <p:cNvPr id="131" name="Google Shape;131;p14"/>
          <p:cNvSpPr/>
          <p:nvPr/>
        </p:nvSpPr>
        <p:spPr>
          <a:xfrm>
            <a:off x="672822" y="6112073"/>
            <a:ext cx="4300061" cy="1596747"/>
          </a:xfrm>
          <a:prstGeom prst="roundRect">
            <a:avLst>
              <a:gd fmla="val 5057" name="adj"/>
            </a:avLst>
          </a:prstGeom>
          <a:solidFill>
            <a:srgbClr val="FFFFF4">
              <a:alpha val="94901"/>
            </a:srgbClr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2" name="Google Shape;132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0430" y="6019681"/>
            <a:ext cx="230624" cy="2306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3" name="Google Shape;133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34652" y="7570589"/>
            <a:ext cx="230624" cy="23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4"/>
          <p:cNvSpPr/>
          <p:nvPr/>
        </p:nvSpPr>
        <p:spPr>
          <a:xfrm>
            <a:off x="984052" y="6423303"/>
            <a:ext cx="3150394" cy="359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2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150"/>
              <a:buFont typeface="Marcellus"/>
              <a:buNone/>
            </a:pPr>
            <a:r>
              <a:rPr b="0" i="0" lang="en-US" sz="21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Unrealistic independence</a:t>
            </a:r>
            <a:endParaRPr b="0" i="0" sz="2150" u="none" cap="none" strike="noStrike"/>
          </a:p>
        </p:txBody>
      </p:sp>
      <p:sp>
        <p:nvSpPr>
          <p:cNvPr id="135" name="Google Shape;135;p14"/>
          <p:cNvSpPr/>
          <p:nvPr/>
        </p:nvSpPr>
        <p:spPr>
          <a:xfrm>
            <a:off x="984052" y="6897767"/>
            <a:ext cx="3677602" cy="499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The core assumption doesn't hold in many real scenarios</a:t>
            </a:r>
            <a:endParaRPr b="0" i="0" sz="1500" u="none" cap="none" strike="noStrike"/>
          </a:p>
        </p:txBody>
      </p:sp>
      <p:sp>
        <p:nvSpPr>
          <p:cNvPr id="136" name="Google Shape;136;p14"/>
          <p:cNvSpPr/>
          <p:nvPr/>
        </p:nvSpPr>
        <p:spPr>
          <a:xfrm>
            <a:off x="5165050" y="6112073"/>
            <a:ext cx="4300180" cy="1596747"/>
          </a:xfrm>
          <a:prstGeom prst="roundRect">
            <a:avLst>
              <a:gd fmla="val 5057" name="adj"/>
            </a:avLst>
          </a:prstGeom>
          <a:solidFill>
            <a:srgbClr val="FFFFF4">
              <a:alpha val="94901"/>
            </a:srgbClr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7" name="Google Shape;137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72658" y="6019681"/>
            <a:ext cx="230624" cy="2306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8" name="Google Shape;138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26999" y="7570589"/>
            <a:ext cx="230624" cy="23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4"/>
          <p:cNvSpPr/>
          <p:nvPr/>
        </p:nvSpPr>
        <p:spPr>
          <a:xfrm>
            <a:off x="5476280" y="6423303"/>
            <a:ext cx="3213021" cy="359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2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150"/>
              <a:buFont typeface="Marcellus"/>
              <a:buNone/>
            </a:pPr>
            <a:r>
              <a:rPr b="0" i="0" lang="en-US" sz="21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Struggles with correlation</a:t>
            </a:r>
            <a:endParaRPr b="0" i="0" sz="2150" u="none" cap="none" strike="noStrike"/>
          </a:p>
        </p:txBody>
      </p:sp>
      <p:sp>
        <p:nvSpPr>
          <p:cNvPr id="140" name="Google Shape;140;p14"/>
          <p:cNvSpPr/>
          <p:nvPr/>
        </p:nvSpPr>
        <p:spPr>
          <a:xfrm>
            <a:off x="5476280" y="6897767"/>
            <a:ext cx="3677722" cy="499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Not ideal for correlated numeric features</a:t>
            </a:r>
            <a:endParaRPr b="0" i="0" sz="1500" u="none" cap="none" strike="noStrike"/>
          </a:p>
        </p:txBody>
      </p:sp>
      <p:sp>
        <p:nvSpPr>
          <p:cNvPr id="141" name="Google Shape;141;p14"/>
          <p:cNvSpPr/>
          <p:nvPr/>
        </p:nvSpPr>
        <p:spPr>
          <a:xfrm>
            <a:off x="9657398" y="6112073"/>
            <a:ext cx="4300061" cy="1596747"/>
          </a:xfrm>
          <a:prstGeom prst="roundRect">
            <a:avLst>
              <a:gd fmla="val 5057" name="adj"/>
            </a:avLst>
          </a:prstGeom>
          <a:solidFill>
            <a:srgbClr val="FFFFF4">
              <a:alpha val="94901"/>
            </a:srgbClr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2" name="Google Shape;142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65005" y="6019681"/>
            <a:ext cx="230624" cy="2306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3" name="Google Shape;143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819227" y="7570589"/>
            <a:ext cx="230624" cy="23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/>
          <p:nvPr/>
        </p:nvSpPr>
        <p:spPr>
          <a:xfrm>
            <a:off x="9968627" y="6423303"/>
            <a:ext cx="2763560" cy="359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2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150"/>
              <a:buFont typeface="Marcellus"/>
              <a:buNone/>
            </a:pPr>
            <a:r>
              <a:rPr b="0" i="0" lang="en-US" sz="21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But still wins</a:t>
            </a:r>
            <a:endParaRPr b="0" i="0" sz="2150" u="none" cap="none" strike="noStrike"/>
          </a:p>
        </p:txBody>
      </p:sp>
      <p:sp>
        <p:nvSpPr>
          <p:cNvPr id="145" name="Google Shape;145;p14"/>
          <p:cNvSpPr/>
          <p:nvPr/>
        </p:nvSpPr>
        <p:spPr>
          <a:xfrm>
            <a:off x="9968627" y="6897767"/>
            <a:ext cx="3677602" cy="499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Often </a:t>
            </a:r>
            <a:r>
              <a:rPr b="0" i="0" lang="en-US" sz="1500" u="none" cap="none" strike="noStrike">
                <a:solidFill>
                  <a:srgbClr val="FF954F"/>
                </a:solidFill>
                <a:latin typeface="Montserrat"/>
                <a:ea typeface="Montserrat"/>
                <a:cs typeface="Montserrat"/>
                <a:sym typeface="Montserrat"/>
              </a:rPr>
              <a:t>outperforms complex models</a:t>
            </a:r>
            <a:r>
              <a:rPr b="0" i="0" lang="en-US" sz="15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in NLP despite its simplicity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